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88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395321"/>
            <a:ext cx="10963308" cy="80391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360411"/>
            <a:ext cx="424904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C00000"/>
              </a:solidFill>
            </a:endParaRPr>
          </a:p>
          <a:p>
            <a:endParaRPr lang="ru-RU" sz="2400" dirty="0">
              <a:solidFill>
                <a:srgbClr val="C00000"/>
              </a:solidFill>
            </a:endParaRPr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         </a:t>
            </a:r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Наставник</a:t>
            </a: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Наставник</a:t>
            </a:r>
          </a:p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Фуражкина</a:t>
            </a:r>
            <a:r>
              <a:rPr lang="ru-RU" dirty="0" smtClean="0">
                <a:solidFill>
                  <a:srgbClr val="C00000"/>
                </a:solidFill>
              </a:rPr>
              <a:t> Светлана Ивановна – методист, учитель биологии высшей категории МБОУ Ханты-Мансийского района  СОШ </a:t>
            </a:r>
            <a:r>
              <a:rPr lang="ru-RU" dirty="0" err="1" smtClean="0">
                <a:solidFill>
                  <a:srgbClr val="C00000"/>
                </a:solidFill>
              </a:rPr>
              <a:t>п.Горноправдинск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Почетный работник Общего Образования РФ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57818" y="714356"/>
            <a:ext cx="450059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rgbClr val="C00000"/>
              </a:solidFill>
            </a:endParaRPr>
          </a:p>
          <a:p>
            <a:r>
              <a:rPr lang="ru-RU" sz="2800" dirty="0" smtClean="0">
                <a:solidFill>
                  <a:srgbClr val="C00000"/>
                </a:solidFill>
              </a:rPr>
              <a:t>          </a:t>
            </a:r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  <a:p>
            <a:endParaRPr lang="ru-RU" sz="2800" dirty="0" smtClean="0">
              <a:solidFill>
                <a:srgbClr val="C00000"/>
              </a:solidFill>
            </a:endParaRPr>
          </a:p>
          <a:p>
            <a:endParaRPr lang="ru-RU" sz="2800" dirty="0" smtClean="0">
              <a:solidFill>
                <a:srgbClr val="C00000"/>
              </a:solidFill>
            </a:endParaRPr>
          </a:p>
          <a:p>
            <a:endParaRPr lang="ru-RU" sz="2800" dirty="0" smtClean="0">
              <a:solidFill>
                <a:srgbClr val="C00000"/>
              </a:solidFill>
            </a:endParaRPr>
          </a:p>
          <a:p>
            <a:endParaRPr lang="ru-RU" sz="2800" dirty="0" smtClean="0">
              <a:solidFill>
                <a:srgbClr val="C00000"/>
              </a:solidFill>
            </a:endParaRPr>
          </a:p>
          <a:p>
            <a:endParaRPr lang="ru-RU" sz="2800" dirty="0" smtClean="0">
              <a:solidFill>
                <a:srgbClr val="C00000"/>
              </a:solidFill>
            </a:endParaRPr>
          </a:p>
          <a:p>
            <a:endParaRPr lang="ru-RU" sz="2800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Наставляемый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Неумывакина Александра Михайловна , преподаватель-</a:t>
            </a:r>
            <a:r>
              <a:rPr lang="ru-RU" dirty="0" err="1" smtClean="0">
                <a:solidFill>
                  <a:srgbClr val="C00000"/>
                </a:solidFill>
              </a:rPr>
              <a:t>организхатор</a:t>
            </a:r>
            <a:r>
              <a:rPr lang="ru-RU" dirty="0" smtClean="0">
                <a:solidFill>
                  <a:srgbClr val="C00000"/>
                </a:solidFill>
              </a:rPr>
              <a:t> ОБЖ, молодой учитель МБОУ Ханты-Мансийского района  СОШ </a:t>
            </a:r>
            <a:r>
              <a:rPr lang="ru-RU" dirty="0" err="1" smtClean="0">
                <a:solidFill>
                  <a:srgbClr val="C00000"/>
                </a:solidFill>
              </a:rPr>
              <a:t>п.Горноправдинск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учитель\Desktop\y23tXRJ22IGF7Yamo3F5PGvhFftoLo_ySLn6jQz7qiFGsdAHutNar2t2En2Ksx0wzC3uBks2O7_1FVPIrXlxT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407539"/>
            <a:ext cx="2008234" cy="2677646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8376"/>
          <a:stretch/>
        </p:blipFill>
        <p:spPr bwMode="auto">
          <a:xfrm>
            <a:off x="6732240" y="2407539"/>
            <a:ext cx="2112801" cy="261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4" y="241495"/>
            <a:ext cx="7681913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21689"/>
            <a:ext cx="75041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7605" y="-395321"/>
            <a:ext cx="10963308" cy="803916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55060" y="69269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Перспективы  совместной работы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643" y="1735255"/>
            <a:ext cx="3672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Наставника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Повысить уровень квалификации до педагога-наставника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Пройти обучение по инновационным технологиям- использование </a:t>
            </a:r>
            <a:r>
              <a:rPr lang="ru-RU" sz="2000" b="1" dirty="0" err="1" smtClean="0">
                <a:solidFill>
                  <a:srgbClr val="C00000"/>
                </a:solidFill>
              </a:rPr>
              <a:t>нейросети</a:t>
            </a:r>
            <a:r>
              <a:rPr lang="ru-RU" sz="2000" b="1" dirty="0" smtClean="0">
                <a:solidFill>
                  <a:srgbClr val="C00000"/>
                </a:solidFill>
              </a:rPr>
              <a:t> в образовательной деятельности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2415" y="1844824"/>
            <a:ext cx="331236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Наставляемого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Развивать педагогические и личностные компетенции в преподавании предмета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Повысить уровень квалификации до 1 категории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Активизировать деятельность по внедрению инновационных технологий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94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395321"/>
            <a:ext cx="10963308" cy="8039164"/>
          </a:xfrm>
          <a:prstGeom prst="rect">
            <a:avLst/>
          </a:prstGeom>
          <a:noFill/>
        </p:spPr>
      </p:pic>
      <p:pic>
        <p:nvPicPr>
          <p:cNvPr id="3074" name="Picture 2" descr="C:\Users\учитель\Desktop\d9f961bf0333d04721b0046af53d1a34.jpeg"/>
          <p:cNvPicPr>
            <a:picLocks noChangeAspect="1" noChangeArrowheads="1"/>
          </p:cNvPicPr>
          <p:nvPr/>
        </p:nvPicPr>
        <p:blipFill>
          <a:blip r:embed="rId3"/>
          <a:srcRect l="1250" t="5000" b="18750"/>
          <a:stretch>
            <a:fillRect/>
          </a:stretch>
        </p:blipFill>
        <p:spPr bwMode="auto">
          <a:xfrm>
            <a:off x="1000100" y="285728"/>
            <a:ext cx="7524776" cy="43577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4714884"/>
            <a:ext cx="1000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rgbClr val="C00000"/>
                </a:solidFill>
              </a:rPr>
              <a:t>Идея---Возможности---Цели---Методы---Результат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303" y="-404003"/>
            <a:ext cx="10963308" cy="80391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857232"/>
            <a:ext cx="88583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Идея</a:t>
            </a:r>
            <a:r>
              <a:rPr lang="ru-RU" sz="2400" b="1" dirty="0" smtClean="0">
                <a:solidFill>
                  <a:srgbClr val="C00000"/>
                </a:solidFill>
              </a:rPr>
              <a:t>-педагог не источник знаний, а наставник.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Урок - коллективный труд, коллективное творчество педагога и обучающихся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11415"/>
          <a:stretch/>
        </p:blipFill>
        <p:spPr bwMode="auto">
          <a:xfrm>
            <a:off x="323528" y="2289142"/>
            <a:ext cx="4208745" cy="26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65" y="2286010"/>
            <a:ext cx="3545340" cy="265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93096"/>
            <a:ext cx="3624931" cy="271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820300" cy="72010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500042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Роли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917912"/>
            <a:ext cx="478634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Наставника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Создать условия для психологической и профессиональной адаптации молодого специалиста в учебном заведении.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Выявить хорошо сформированные навыки и умения в процессе обучения педагогической профессии; обеспечить вовлечение молодого специалиста во все сферы школьной жизни, особенно в те области, где необходимы его компетенции и знания.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Проанализировать затруднения в профессиональной практике и наметить меры по их предупреждению в дальнейшей работе.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Включить молодого специалиста во внеклассную деятельность, развивать профессиональное мышление и стремление к более высоким результатам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14942" y="857232"/>
            <a:ext cx="421484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Наставляемого</a:t>
            </a:r>
          </a:p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1600" b="1" dirty="0" smtClean="0">
                <a:solidFill>
                  <a:srgbClr val="C00000"/>
                </a:solidFill>
              </a:rPr>
              <a:t>Стремление к расширению своих возможностей и ориентация на достижение результата</a:t>
            </a:r>
            <a:r>
              <a:rPr lang="ru-RU" sz="1600" dirty="0" smtClean="0">
                <a:solidFill>
                  <a:srgbClr val="C00000"/>
                </a:solidFill>
              </a:rPr>
              <a:t>. 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Понимание своих личных и профессиональных целей, потребностей и желаний</a:t>
            </a:r>
            <a:r>
              <a:rPr lang="ru-RU" sz="1600" dirty="0" smtClean="0">
                <a:solidFill>
                  <a:srgbClr val="C00000"/>
                </a:solidFill>
              </a:rPr>
              <a:t>. Подопечные несут ответственность за своё решение, поэтому они должны чётко понимать, что хотят получить в итоге. 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Готовность обратиться за помощью</a:t>
            </a:r>
            <a:r>
              <a:rPr lang="ru-RU" sz="1600" dirty="0" smtClean="0">
                <a:solidFill>
                  <a:srgbClr val="C00000"/>
                </a:solidFill>
              </a:rPr>
              <a:t>, не бояться своих слабых сторон, исследовать различные пути решения и перспективы. 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Адекватное восприятие обратной связи</a:t>
            </a:r>
            <a:r>
              <a:rPr lang="ru-RU" sz="1600" dirty="0" smtClean="0">
                <a:solidFill>
                  <a:srgbClr val="C00000"/>
                </a:solidFill>
              </a:rPr>
              <a:t>, а также действие в соответствии с рекомендациями наставника. 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Ответственность и дисциплина</a:t>
            </a:r>
            <a:r>
              <a:rPr lang="ru-RU" sz="1600" dirty="0" smtClean="0">
                <a:solidFill>
                  <a:srgbClr val="C00000"/>
                </a:solidFill>
              </a:rPr>
              <a:t>. Наставники хотят видеть движение и рост своих подопечных, в противном случае наставничество не принесёт никаких результатов. 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Взаимодействие с наставником на регулярной основе</a:t>
            </a:r>
            <a:r>
              <a:rPr lang="ru-RU" sz="1600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395321"/>
            <a:ext cx="10963308" cy="80391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500042"/>
            <a:ext cx="921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Что дает сотрудничество 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1285860"/>
            <a:ext cx="71437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Высокий уровень включённости молодых специалистов в педагогическую работу</a:t>
            </a:r>
            <a:r>
              <a:rPr lang="ru-RU" dirty="0" smtClean="0">
                <a:solidFill>
                  <a:srgbClr val="C00000"/>
                </a:solidFill>
              </a:rPr>
              <a:t>.  Они чувствуют поддержку и чувствуют себя увереннее.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Усиление уверенности в собственных силах</a:t>
            </a:r>
            <a:r>
              <a:rPr lang="ru-RU" dirty="0" smtClean="0">
                <a:solidFill>
                  <a:srgbClr val="C00000"/>
                </a:solidFill>
              </a:rPr>
              <a:t>. Это способствует развитию личного, творческого и педагогического потенциалов.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Положительное влияние на уровень образовательной подготовки и психологический климат</a:t>
            </a:r>
            <a:r>
              <a:rPr lang="ru-RU" dirty="0" smtClean="0">
                <a:solidFill>
                  <a:srgbClr val="C00000"/>
                </a:solidFill>
              </a:rPr>
              <a:t>. 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Получение необходимых компетенций, профессиональных советов и рекомендаций</a:t>
            </a:r>
            <a:r>
              <a:rPr lang="ru-RU" dirty="0" smtClean="0">
                <a:solidFill>
                  <a:srgbClr val="C00000"/>
                </a:solidFill>
              </a:rPr>
              <a:t>. Также наставники предоставляют стимул и ресурс для комфортного становления и развития внутри организации и профессии. 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Повышение уровня удовлетворённости собственной работой и улучшение </a:t>
            </a:r>
            <a:r>
              <a:rPr lang="ru-RU" b="1" dirty="0" err="1" smtClean="0">
                <a:solidFill>
                  <a:srgbClr val="C00000"/>
                </a:solidFill>
              </a:rPr>
              <a:t>психоэмоционального</a:t>
            </a:r>
            <a:r>
              <a:rPr lang="ru-RU" b="1" dirty="0" smtClean="0">
                <a:solidFill>
                  <a:srgbClr val="C00000"/>
                </a:solidFill>
              </a:rPr>
              <a:t> состояния</a:t>
            </a:r>
            <a:r>
              <a:rPr lang="ru-RU" dirty="0" smtClean="0">
                <a:solidFill>
                  <a:srgbClr val="C00000"/>
                </a:solidFill>
              </a:rPr>
              <a:t>. 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Рост числа специалистов, желающих продолжать свою работу в качестве педагога в данном коллективе</a:t>
            </a:r>
            <a:r>
              <a:rPr lang="ru-RU" dirty="0" smtClean="0">
                <a:solidFill>
                  <a:srgbClr val="C00000"/>
                </a:solidFill>
              </a:rPr>
              <a:t>. 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Качественный рост успеваемости и улучшение поведения учащихся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Рост числа собственных профессиональных работ</a:t>
            </a:r>
            <a:r>
              <a:rPr lang="ru-RU" dirty="0" smtClean="0">
                <a:solidFill>
                  <a:srgbClr val="C00000"/>
                </a:solidFill>
              </a:rPr>
              <a:t>: статей, исследований, методических практик. 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395321"/>
            <a:ext cx="10963308" cy="80391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571480"/>
            <a:ext cx="80010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Ведущая цель: Для молодого специалиста вхождение в новую деятельность сопровождается высоким эмоциональным напряжением, требующим мобилизации всех внутренних ресурсов. Возникает жизненная необходимость молодого специалиста получить поддержку опытного педагога-наставника, который готов оказать ему практическую и теоретическую помощь на рабочем месте и повысить его профессиональную компетентность.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395321"/>
            <a:ext cx="10963308" cy="80391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500042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Активные методы обучения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6" y="1340768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1"/>
          <a:stretch/>
        </p:blipFill>
        <p:spPr bwMode="auto">
          <a:xfrm>
            <a:off x="6271605" y="3284984"/>
            <a:ext cx="3989027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1772816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Активный участник Форума «Образовательный </a:t>
            </a:r>
            <a:r>
              <a:rPr lang="ru-RU" b="1" dirty="0" err="1" smtClean="0">
                <a:solidFill>
                  <a:srgbClr val="C00000"/>
                </a:solidFill>
              </a:rPr>
              <a:t>интенсив</a:t>
            </a:r>
            <a:r>
              <a:rPr lang="ru-RU" b="1" dirty="0" smtClean="0">
                <a:solidFill>
                  <a:srgbClr val="C00000"/>
                </a:solidFill>
              </a:rPr>
              <a:t> «Ценностные ориентиры  в воспитательной работе в образовательных организациях» 2024 год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5" b="4829"/>
          <a:stretch/>
        </p:blipFill>
        <p:spPr bwMode="auto">
          <a:xfrm flipH="1">
            <a:off x="1691680" y="4437112"/>
            <a:ext cx="4008246" cy="255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5184" y="-382712"/>
            <a:ext cx="10963308" cy="803916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3" b="5674"/>
          <a:stretch/>
        </p:blipFill>
        <p:spPr bwMode="auto">
          <a:xfrm>
            <a:off x="251520" y="1676805"/>
            <a:ext cx="2989472" cy="397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r="13336"/>
          <a:stretch/>
        </p:blipFill>
        <p:spPr bwMode="auto">
          <a:xfrm>
            <a:off x="3779912" y="4725144"/>
            <a:ext cx="3457184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5"/>
          <a:stretch/>
        </p:blipFill>
        <p:spPr bwMode="auto">
          <a:xfrm>
            <a:off x="6807263" y="2216191"/>
            <a:ext cx="349188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676805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Практикоориентированное</a:t>
            </a:r>
            <a:r>
              <a:rPr lang="ru-RU" b="1" dirty="0" smtClean="0">
                <a:solidFill>
                  <a:srgbClr val="C00000"/>
                </a:solidFill>
              </a:rPr>
              <a:t> обучение преподаванию ОБЗР  г </a:t>
            </a:r>
            <a:r>
              <a:rPr lang="ru-RU" b="1" dirty="0" err="1" smtClean="0">
                <a:solidFill>
                  <a:srgbClr val="C00000"/>
                </a:solidFill>
              </a:rPr>
              <a:t>Пыть-Ях</a:t>
            </a:r>
            <a:r>
              <a:rPr lang="ru-RU" b="1" dirty="0" smtClean="0">
                <a:solidFill>
                  <a:srgbClr val="C00000"/>
                </a:solidFill>
              </a:rPr>
              <a:t> 2024 год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706887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7605" y="-395321"/>
            <a:ext cx="10963308" cy="803916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55060" y="69269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Результаты совместной работы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19586" r="3897" b="8305"/>
          <a:stretch/>
        </p:blipFill>
        <p:spPr bwMode="auto">
          <a:xfrm>
            <a:off x="362439" y="1373517"/>
            <a:ext cx="2749062" cy="407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20107" r="29113" b="22410"/>
          <a:stretch/>
        </p:blipFill>
        <p:spPr bwMode="auto">
          <a:xfrm>
            <a:off x="8051368" y="1301879"/>
            <a:ext cx="2185264" cy="421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8131" r="4691" b="16807"/>
          <a:stretch/>
        </p:blipFill>
        <p:spPr bwMode="auto">
          <a:xfrm>
            <a:off x="3347863" y="2336503"/>
            <a:ext cx="4406981" cy="241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4727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239</Words>
  <Application>Microsoft Office PowerPoint</Application>
  <PresentationFormat>Экран (4:3)</PresentationFormat>
  <Paragraphs>73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Андрей</cp:lastModifiedBy>
  <cp:revision>20</cp:revision>
  <dcterms:created xsi:type="dcterms:W3CDTF">2024-12-20T05:49:06Z</dcterms:created>
  <dcterms:modified xsi:type="dcterms:W3CDTF">2024-12-20T13:55:55Z</dcterms:modified>
</cp:coreProperties>
</file>